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11" r:id="rId5"/>
    <p:sldId id="336" r:id="rId6"/>
    <p:sldId id="337" r:id="rId7"/>
    <p:sldId id="338" r:id="rId8"/>
    <p:sldId id="339" r:id="rId9"/>
    <p:sldId id="308" r:id="rId10"/>
    <p:sldId id="327" r:id="rId11"/>
    <p:sldId id="322" r:id="rId12"/>
    <p:sldId id="328" r:id="rId13"/>
    <p:sldId id="340" r:id="rId14"/>
    <p:sldId id="341" r:id="rId15"/>
    <p:sldId id="310" r:id="rId16"/>
    <p:sldId id="325" r:id="rId17"/>
    <p:sldId id="342" r:id="rId18"/>
    <p:sldId id="326" r:id="rId19"/>
    <p:sldId id="343" r:id="rId20"/>
    <p:sldId id="345" r:id="rId21"/>
    <p:sldId id="344" r:id="rId22"/>
    <p:sldId id="348" r:id="rId23"/>
    <p:sldId id="346" r:id="rId24"/>
    <p:sldId id="314" r:id="rId25"/>
    <p:sldId id="315" r:id="rId26"/>
    <p:sldId id="330" r:id="rId27"/>
    <p:sldId id="312" r:id="rId28"/>
    <p:sldId id="323" r:id="rId29"/>
    <p:sldId id="318" r:id="rId30"/>
    <p:sldId id="317" r:id="rId31"/>
    <p:sldId id="316" r:id="rId32"/>
    <p:sldId id="347" r:id="rId33"/>
    <p:sldId id="319" r:id="rId34"/>
    <p:sldId id="333" r:id="rId35"/>
    <p:sldId id="332" r:id="rId36"/>
    <p:sldId id="320" r:id="rId37"/>
    <p:sldId id="334" r:id="rId38"/>
    <p:sldId id="331" r:id="rId39"/>
    <p:sldId id="349" r:id="rId40"/>
    <p:sldId id="324" r:id="rId41"/>
    <p:sldId id="313" r:id="rId42"/>
    <p:sldId id="297" r:id="rId43"/>
    <p:sldId id="350" r:id="rId44"/>
    <p:sldId id="335" r:id="rId45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>
        <p:scale>
          <a:sx n="100" d="100"/>
          <a:sy n="100" d="100"/>
        </p:scale>
        <p:origin x="-528" y="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3044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4153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3618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2335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6015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5484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7312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659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5590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4445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6580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23A92-4E6C-45A5-854C-730363B09740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89082-C648-4587-9F1C-F25BED29044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5558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Péče o historické knihovní fondy ve správě NPÚ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i="1" dirty="0" smtClean="0"/>
              <a:t>Metodika  a reálná praxe</a:t>
            </a:r>
          </a:p>
          <a:p>
            <a:r>
              <a:rPr lang="cs-CZ" b="1" i="1" dirty="0" smtClean="0"/>
              <a:t>Umění možného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5799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Původní historické obaly</a:t>
            </a:r>
            <a:endParaRPr lang="cs-CZ" dirty="0"/>
          </a:p>
        </p:txBody>
      </p:sp>
      <p:pic>
        <p:nvPicPr>
          <p:cNvPr id="4098" name="Picture 2" descr="F:\Český Krumlov- knihovna\P12209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F:\Český Krumlov- knihovna\P12209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Původní uložení grafických listů </a:t>
            </a:r>
            <a:endParaRPr lang="cs-CZ" dirty="0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50265"/>
            <a:ext cx="4035829" cy="3025833"/>
          </a:xfrm>
          <a:prstGeom prst="rect">
            <a:avLst/>
          </a:prstGeom>
        </p:spPr>
      </p:pic>
      <p:pic>
        <p:nvPicPr>
          <p:cNvPr id="5123" name="Picture 3" descr="F:\Český Krumlov- knihovna\P12209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748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Původní kartotéka</a:t>
            </a:r>
            <a:endParaRPr lang="cs-CZ" dirty="0"/>
          </a:p>
        </p:txBody>
      </p:sp>
      <p:pic>
        <p:nvPicPr>
          <p:cNvPr id="5" name="Zástupný symbol pro obsah 2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44" y="1600200"/>
            <a:ext cx="3395511" cy="4525963"/>
          </a:xfrm>
          <a:prstGeom prst="rect">
            <a:avLst/>
          </a:prstGeom>
        </p:spPr>
      </p:pic>
      <p:pic>
        <p:nvPicPr>
          <p:cNvPr id="6146" name="Picture 2" descr="F:\Český Krumlov- knihovna\P1270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cs-CZ" sz="4000" b="1" dirty="0">
                <a:latin typeface="+mn-lt"/>
              </a:rPr>
              <a:t>Biologičtí   škůdci</a:t>
            </a:r>
            <a:r>
              <a:rPr lang="cs-CZ" sz="1400" dirty="0"/>
              <a:t/>
            </a:r>
            <a:br>
              <a:rPr lang="cs-CZ" sz="14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Hluboká</a:t>
            </a:r>
          </a:p>
          <a:p>
            <a:r>
              <a:rPr lang="cs-CZ" b="1" dirty="0"/>
              <a:t>Č. </a:t>
            </a:r>
            <a:r>
              <a:rPr lang="cs-CZ" b="1" dirty="0" smtClean="0"/>
              <a:t>Krumlov- prostory pro knihovnu byly dobře vybrány- suché- červotoč nemá vhodné podmínky</a:t>
            </a:r>
          </a:p>
          <a:p>
            <a:r>
              <a:rPr lang="cs-CZ" dirty="0" smtClean="0"/>
              <a:t>Mol šatní  nepřežije nízké teploty v zimě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445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x-none" sz="4000" b="1">
                <a:latin typeface="+mn-lt"/>
              </a:rPr>
              <a:t>Světlo</a:t>
            </a:r>
            <a:r>
              <a:rPr lang="cs-CZ" sz="1400" dirty="0"/>
              <a:t/>
            </a:r>
            <a:br>
              <a:rPr lang="cs-CZ" sz="14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Hluboká – V knihovně tzv. dřevěné </a:t>
            </a:r>
            <a:r>
              <a:rPr lang="cs-CZ" dirty="0" err="1" smtClean="0"/>
              <a:t>markýzolety</a:t>
            </a:r>
            <a:r>
              <a:rPr lang="cs-CZ" dirty="0" smtClean="0"/>
              <a:t> – pořízeny do oken knihovny počátkem 20. století. Dříve tam byly pouze látkové rolety</a:t>
            </a:r>
          </a:p>
          <a:p>
            <a:r>
              <a:rPr lang="cs-CZ" dirty="0" smtClean="0"/>
              <a:t>vnitřní látkové „ plisé“ rolety – je regulován osvit, </a:t>
            </a:r>
            <a:endParaRPr lang="cs-CZ" dirty="0"/>
          </a:p>
          <a:p>
            <a:r>
              <a:rPr lang="cs-CZ" dirty="0"/>
              <a:t>Č. </a:t>
            </a:r>
            <a:r>
              <a:rPr lang="cs-CZ" dirty="0" smtClean="0"/>
              <a:t>Krumlov- systém zastiňovacích bavlněných a plátěných rolet– šedé barvy, ( v zámku i zatemňovacích – černá barva- v zimním období zcela </a:t>
            </a:r>
            <a:r>
              <a:rPr lang="cs-CZ" dirty="0" err="1" smtClean="0"/>
              <a:t>ztaženy</a:t>
            </a:r>
            <a:r>
              <a:rPr lang="cs-CZ" dirty="0" smtClean="0"/>
              <a:t>) </a:t>
            </a:r>
          </a:p>
          <a:p>
            <a:r>
              <a:rPr lang="cs-CZ" dirty="0" smtClean="0"/>
              <a:t>Římské rolety v oknech knihovny, které jsou nepřetržitě staženy. Byly zrekonstruovány podle původních, které se v zámku zachovaly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1815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Ochrana proti světlu- Hluboká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6" name="Zástupný symbol pro obsah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39" y="4077072"/>
            <a:ext cx="1923994" cy="2565326"/>
          </a:xfrm>
        </p:spPr>
      </p:pic>
      <p:pic>
        <p:nvPicPr>
          <p:cNvPr id="17" name="Zástupný symbol pro obsah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52736"/>
            <a:ext cx="2122016" cy="2829355"/>
          </a:xfrm>
          <a:prstGeom prst="rect">
            <a:avLst/>
          </a:prstGeom>
        </p:spPr>
      </p:pic>
      <p:pic>
        <p:nvPicPr>
          <p:cNvPr id="19" name="Zástupný symbol pro obsah 1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  <p:extLst>
      <p:ext uri="{BB962C8B-B14F-4D97-AF65-F5344CB8AC3E}">
        <p14:creationId xmlns="" xmlns:p14="http://schemas.microsoft.com/office/powerpoint/2010/main" val="12304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Zastínění, zatemnění</a:t>
            </a:r>
            <a:endParaRPr lang="cs-CZ" dirty="0"/>
          </a:p>
        </p:txBody>
      </p:sp>
      <p:pic>
        <p:nvPicPr>
          <p:cNvPr id="5" name="Zástupný symbol pro obsah 2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4" y="1600200"/>
            <a:ext cx="3395511" cy="4525963"/>
          </a:xfrm>
          <a:prstGeom prst="rect">
            <a:avLst/>
          </a:prstGeom>
        </p:spPr>
      </p:pic>
      <p:pic>
        <p:nvPicPr>
          <p:cNvPr id="6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45" y="1704807"/>
            <a:ext cx="3317032" cy="44213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x-none" sz="2800" b="1">
                <a:solidFill>
                  <a:schemeClr val="tx1"/>
                </a:solidFill>
                <a:latin typeface="+mn-lt"/>
              </a:rPr>
              <a:t>Pevné částice v atmosféře- (prach, saze</a:t>
            </a:r>
            <a:r>
              <a:rPr lang="x-none" sz="2800" b="1" smtClean="0">
                <a:solidFill>
                  <a:schemeClr val="tx1"/>
                </a:solidFill>
                <a:latin typeface="+mn-lt"/>
              </a:rPr>
              <a:t>)</a:t>
            </a:r>
            <a:r>
              <a:rPr lang="cs-CZ" sz="2800" b="1" dirty="0" smtClean="0">
                <a:solidFill>
                  <a:schemeClr val="tx1"/>
                </a:solidFill>
                <a:latin typeface="+mn-lt"/>
              </a:rPr>
              <a:t>, vzdušné polutanty</a:t>
            </a:r>
            <a:r>
              <a:rPr lang="cs-CZ" sz="2800" dirty="0">
                <a:solidFill>
                  <a:schemeClr val="tx1"/>
                </a:solidFill>
              </a:rPr>
              <a:t/>
            </a:r>
            <a:br>
              <a:rPr lang="cs-CZ" sz="2800" dirty="0">
                <a:solidFill>
                  <a:schemeClr val="tx1"/>
                </a:solidFill>
              </a:rPr>
            </a:b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/>
              <a:t>Hluboká – v 1. </a:t>
            </a:r>
            <a:r>
              <a:rPr lang="cs-CZ" b="1" dirty="0" smtClean="0"/>
              <a:t>patře </a:t>
            </a:r>
            <a:r>
              <a:rPr lang="cs-CZ" b="1" dirty="0" smtClean="0"/>
              <a:t>roste s počtem návštěvníků </a:t>
            </a:r>
            <a:endParaRPr lang="cs-CZ" b="1" dirty="0"/>
          </a:p>
          <a:p>
            <a:r>
              <a:rPr lang="cs-CZ" b="1" dirty="0"/>
              <a:t>Č. </a:t>
            </a:r>
            <a:r>
              <a:rPr lang="cs-CZ" b="1" dirty="0" smtClean="0"/>
              <a:t>Krumlov </a:t>
            </a:r>
            <a:r>
              <a:rPr lang="cs-CZ" dirty="0" smtClean="0"/>
              <a:t>– zámecká knihovna se nachází v předním </a:t>
            </a:r>
            <a:r>
              <a:rPr lang="cs-CZ" dirty="0"/>
              <a:t>traktu bývalého purkrabství, </a:t>
            </a:r>
            <a:r>
              <a:rPr lang="cs-CZ" dirty="0" smtClean="0"/>
              <a:t>ve </a:t>
            </a:r>
            <a:r>
              <a:rPr lang="cs-CZ" dirty="0"/>
              <a:t>čtyřech </a:t>
            </a:r>
            <a:r>
              <a:rPr lang="cs-CZ" dirty="0" smtClean="0"/>
              <a:t>sálech, v poměrně klidové zóně, nad cestou do </a:t>
            </a:r>
            <a:r>
              <a:rPr lang="cs-CZ" dirty="0" smtClean="0"/>
              <a:t>nádvoří, prašnost nízká- není součástí prohlídkové trasy  </a:t>
            </a:r>
            <a:endParaRPr lang="cs-CZ" dirty="0" smtClean="0"/>
          </a:p>
          <a:p>
            <a:r>
              <a:rPr lang="cs-CZ" dirty="0" smtClean="0"/>
              <a:t>Po cestě prochází značný počet návštěvníků kteří víří prach, prach, pyly ze stromů </a:t>
            </a:r>
          </a:p>
          <a:p>
            <a:r>
              <a:rPr lang="cs-CZ" dirty="0" smtClean="0"/>
              <a:t>Od června do září otevřená větrací okénka kvůli cirkulaci vzduchu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9021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Původní ochrana proti prachu-</a:t>
            </a:r>
            <a:br>
              <a:rPr lang="cs-CZ" dirty="0" smtClean="0"/>
            </a:br>
            <a:r>
              <a:rPr lang="cs-CZ" dirty="0" smtClean="0"/>
              <a:t> „ </a:t>
            </a:r>
            <a:r>
              <a:rPr lang="cs-CZ" dirty="0" err="1" smtClean="0"/>
              <a:t>firháňky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3074" name="Picture 2" descr="F:\Český Krumlov- knihovna\bez názvu-54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57430"/>
            <a:ext cx="4277130" cy="2852426"/>
          </a:xfrm>
          <a:prstGeom prst="rect">
            <a:avLst/>
          </a:prstGeom>
          <a:noFill/>
        </p:spPr>
      </p:pic>
      <p:pic>
        <p:nvPicPr>
          <p:cNvPr id="3075" name="Picture 3" descr="F:\Český Krumlov- knihovna\Knihovna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31975" t="33363" r="48820" b="30177"/>
          <a:stretch>
            <a:fillRect/>
          </a:stretch>
        </p:blipFill>
        <p:spPr bwMode="auto">
          <a:xfrm>
            <a:off x="5000628" y="1785926"/>
            <a:ext cx="3337958" cy="447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3" algn="ctr" rtl="0">
              <a:spcBef>
                <a:spcPct val="0"/>
              </a:spcBef>
            </a:pPr>
            <a:r>
              <a:rPr lang="cs-CZ" sz="4000" b="1" dirty="0">
                <a:latin typeface="+mn-lt"/>
              </a:rPr>
              <a:t>Hmyz </a:t>
            </a:r>
            <a:r>
              <a:rPr lang="cs-CZ" sz="1600" dirty="0"/>
              <a:t/>
            </a:r>
            <a:br>
              <a:rPr lang="cs-CZ" sz="16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Hluboká není </a:t>
            </a:r>
            <a:r>
              <a:rPr lang="cs-CZ" b="1" dirty="0" smtClean="0"/>
              <a:t>problém</a:t>
            </a:r>
            <a:endParaRPr lang="cs-CZ" b="1" dirty="0"/>
          </a:p>
          <a:p>
            <a:r>
              <a:rPr lang="cs-CZ" b="1" dirty="0"/>
              <a:t>Č. Krumlov </a:t>
            </a:r>
            <a:r>
              <a:rPr lang="cs-CZ" b="1" dirty="0" smtClean="0"/>
              <a:t>- h</a:t>
            </a:r>
            <a:r>
              <a:rPr lang="cs-CZ" dirty="0" smtClean="0"/>
              <a:t>myz se do prostoru knihovny téměř nedostane- okna opatřená sítěmi</a:t>
            </a:r>
          </a:p>
          <a:p>
            <a:r>
              <a:rPr lang="cs-CZ" dirty="0"/>
              <a:t>Biologické napadení je obecně monitorováno </a:t>
            </a:r>
            <a:r>
              <a:rPr lang="cs-CZ" dirty="0" smtClean="0"/>
              <a:t>prostoru </a:t>
            </a:r>
            <a:r>
              <a:rPr lang="cs-CZ" dirty="0"/>
              <a:t>kontrolou objektu, vnitřních prostor a samotných exponátů pověřeným pracovníkem. </a:t>
            </a:r>
            <a:endParaRPr lang="cs-CZ" dirty="0" smtClean="0"/>
          </a:p>
          <a:p>
            <a:r>
              <a:rPr lang="cs-CZ" dirty="0" smtClean="0"/>
              <a:t>Hmyz</a:t>
            </a:r>
            <a:r>
              <a:rPr lang="cs-CZ" dirty="0"/>
              <a:t>, jeho množství a druhové zastoupení, je kontrolován pomocí lapačů, pastí a </a:t>
            </a:r>
            <a:r>
              <a:rPr lang="cs-CZ" dirty="0" err="1"/>
              <a:t>polepových</a:t>
            </a:r>
            <a:r>
              <a:rPr lang="cs-CZ" dirty="0"/>
              <a:t> pásek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4135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Zámecká knihovna v Českém Krumlově</a:t>
            </a:r>
            <a:endParaRPr lang="cs-CZ" sz="28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1293553"/>
            <a:ext cx="3500462" cy="2626246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1214422"/>
            <a:ext cx="2139495" cy="2849663"/>
          </a:xfrm>
        </p:spPr>
      </p:pic>
      <p:pic>
        <p:nvPicPr>
          <p:cNvPr id="1026" name="Picture 2" descr="C:\Documents and Settings\ourodova\Plocha\Český Krumlov- knihovna\P1270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37" y="4133519"/>
            <a:ext cx="3492411" cy="2619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41" y="4143380"/>
            <a:ext cx="3333773" cy="2500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39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Sítě proti hmyzu</a:t>
            </a:r>
            <a:endParaRPr lang="cs-CZ" dirty="0"/>
          </a:p>
        </p:txBody>
      </p:sp>
      <p:pic>
        <p:nvPicPr>
          <p:cNvPr id="5" name="Zástupný symbol pro obsah 3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50265"/>
            <a:ext cx="4035829" cy="3025833"/>
          </a:xfrm>
          <a:prstGeom prst="rect">
            <a:avLst/>
          </a:prstGeom>
        </p:spPr>
      </p:pic>
      <p:pic>
        <p:nvPicPr>
          <p:cNvPr id="6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4" y="1600200"/>
            <a:ext cx="3395511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403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3" algn="ctr" rtl="0">
              <a:spcBef>
                <a:spcPct val="0"/>
              </a:spcBef>
            </a:pPr>
            <a:r>
              <a:rPr lang="cs-CZ" sz="4000" b="1" dirty="0">
                <a:latin typeface="+mn-lt"/>
              </a:rPr>
              <a:t>Hlodavci, ptáci atd. </a:t>
            </a:r>
            <a:r>
              <a:rPr lang="cs-CZ" sz="1600" dirty="0"/>
              <a:t/>
            </a:r>
            <a:br>
              <a:rPr lang="cs-CZ" sz="16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Český Krumlov</a:t>
            </a:r>
            <a:r>
              <a:rPr lang="cs-CZ" dirty="0" smtClean="0"/>
              <a:t>  </a:t>
            </a:r>
            <a:r>
              <a:rPr lang="cs-CZ" dirty="0" smtClean="0"/>
              <a:t>- v posledních 30 letech se do knihovny nedostaly, neláká je tato část objektu</a:t>
            </a:r>
          </a:p>
          <a:p>
            <a:r>
              <a:rPr lang="cs-CZ" dirty="0" smtClean="0"/>
              <a:t>Hluboká- pastičky, létali komíny- mříže,  vyhnat, neutralizace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1484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Cirkulace vzduchu za knihami v knihovních regálech- opatření proti plísni</a:t>
            </a:r>
            <a:endParaRPr lang="cs-CZ" sz="2800" dirty="0"/>
          </a:p>
        </p:txBody>
      </p:sp>
      <p:pic>
        <p:nvPicPr>
          <p:cNvPr id="7171" name="Picture 3" descr="F:\Český Krumlov- knihovna\P12706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1" name="Picture 4" descr="F:\Český Krumlov- knihovna\P12209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Manipulace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cs-CZ" sz="4800" dirty="0" smtClean="0">
              <a:effectLst/>
            </a:endParaRPr>
          </a:p>
          <a:p>
            <a:r>
              <a:rPr lang="cs-CZ" sz="11200" b="1" dirty="0" smtClean="0"/>
              <a:t>Při</a:t>
            </a:r>
            <a:r>
              <a:rPr lang="cs-CZ" sz="11200" b="1" dirty="0" smtClean="0"/>
              <a:t> </a:t>
            </a:r>
            <a:r>
              <a:rPr lang="cs-CZ" sz="11200" b="1" dirty="0"/>
              <a:t>přemisťování, přesouvání, nebo v případě špatného uložení. Při manipulaci s knihami dochází nejčastěji k poškození hlavic hřbetu, </a:t>
            </a:r>
            <a:r>
              <a:rPr lang="cs-CZ" sz="11200" b="1" dirty="0" smtClean="0"/>
              <a:t>v </a:t>
            </a:r>
            <a:r>
              <a:rPr lang="cs-CZ" sz="11200" b="1" dirty="0"/>
              <a:t>drážkách a na listech.  Při těsném uložení knih vedle sebe kováním zdobenými stranami nebo při opírání o lišty regálu, dochází k dalšímu poškozování potahu desek </a:t>
            </a:r>
          </a:p>
          <a:p>
            <a:pPr lvl="0"/>
            <a:r>
              <a:rPr lang="cs-CZ" sz="11200" b="1" dirty="0" smtClean="0"/>
              <a:t>Práce </a:t>
            </a:r>
            <a:r>
              <a:rPr lang="cs-CZ" sz="11200" b="1" dirty="0"/>
              <a:t>v bavlněných nebo syntetických nepudrovaných (latex, nitril, vinyl aj.) rukavicích, je rukavice doporučena při jakékoli manipulaci s knihou. V případě, že není možné pracovat v rukavicích nebo nejsou právě dostupné,   musí být ruce čisté a suché; nepoužívat krém na ruce, lak na nehty nebo prsteny s kamínky. Pokud je to možné dotýkat se vazeb holou rukou co nejméně. </a:t>
            </a:r>
            <a:endParaRPr lang="cs-CZ" sz="112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6573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Rukavice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="" xmlns:p14="http://schemas.microsoft.com/office/powerpoint/2010/main" val="5354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Vyjímání knihy z police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096344" cy="232225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113"/>
          <a:stretch/>
        </p:blipFill>
        <p:spPr>
          <a:xfrm>
            <a:off x="5286380" y="1285860"/>
            <a:ext cx="2039737" cy="2335816"/>
          </a:xfrm>
        </p:spPr>
      </p:pic>
      <p:pic>
        <p:nvPicPr>
          <p:cNvPr id="3074" name="Picture 2" descr="C:\Documents and Settings\ourodova\Plocha\Český Krumlov- knihovna\P1270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ourodova\Plocha\Český Krumlov- knihovna\P12706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22"/>
          <a:stretch/>
        </p:blipFill>
        <p:spPr bwMode="auto">
          <a:xfrm>
            <a:off x="5214942" y="3929066"/>
            <a:ext cx="2178242" cy="2633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97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Knihy poškozené při manipulaci</a:t>
            </a:r>
            <a:endParaRPr lang="cs-CZ" dirty="0"/>
          </a:p>
        </p:txBody>
      </p:sp>
      <p:pic>
        <p:nvPicPr>
          <p:cNvPr id="8194" name="Picture 2" descr="F:\Český Krumlov- knihovna\P12209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8195" name="Picture 3" descr="F:\Český Krumlov- knihovna\P12209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Manipulace s knihami</a:t>
            </a:r>
            <a:br>
              <a:rPr lang="cs-CZ" sz="2800" b="1" dirty="0"/>
            </a:br>
            <a:r>
              <a:rPr lang="cs-CZ" sz="2800" dirty="0" smtClean="0"/>
              <a:t>Dřevěné schůdky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="" xmlns:p14="http://schemas.microsoft.com/office/powerpoint/2010/main" val="2375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Balení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45" t="34397" r="5298" b="8720"/>
          <a:stretch/>
        </p:blipFill>
        <p:spPr>
          <a:xfrm>
            <a:off x="225575" y="1412776"/>
            <a:ext cx="4085810" cy="2081144"/>
          </a:xfrm>
        </p:spPr>
      </p:pic>
      <p:pic>
        <p:nvPicPr>
          <p:cNvPr id="9" name="Zástupný symbol pro obsah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94"/>
          <a:stretch/>
        </p:blipFill>
        <p:spPr>
          <a:xfrm>
            <a:off x="683568" y="3933049"/>
            <a:ext cx="3310896" cy="2284685"/>
          </a:xfrm>
          <a:prstGeom prst="rect">
            <a:avLst/>
          </a:prstGeom>
        </p:spPr>
      </p:pic>
      <p:pic>
        <p:nvPicPr>
          <p:cNvPr id="15" name="Zástupný symbol pro obsah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24" y="1827563"/>
            <a:ext cx="2084040" cy="1563030"/>
          </a:xfrm>
          <a:prstGeom prst="rect">
            <a:avLst/>
          </a:prstGeom>
        </p:spPr>
      </p:pic>
      <p:pic>
        <p:nvPicPr>
          <p:cNvPr id="18" name="Zástupný symbol pro obsa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25" b="24716"/>
          <a:stretch/>
        </p:blipFill>
        <p:spPr>
          <a:xfrm>
            <a:off x="4559750" y="1827564"/>
            <a:ext cx="2194223" cy="1563030"/>
          </a:xfrm>
          <a:prstGeom prst="rect">
            <a:avLst/>
          </a:prstGeom>
        </p:spPr>
      </p:pic>
      <p:pic>
        <p:nvPicPr>
          <p:cNvPr id="20" name="Zástupný symbol pro obsah 19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9" t="15627" r="15205" b="10392"/>
          <a:stretch/>
        </p:blipFill>
        <p:spPr>
          <a:xfrm>
            <a:off x="6755348" y="3933049"/>
            <a:ext cx="1971107" cy="2409131"/>
          </a:xfrm>
        </p:spPr>
      </p:pic>
      <p:pic>
        <p:nvPicPr>
          <p:cNvPr id="21" name="Zástupný symbol pro obsah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38" y="3933049"/>
            <a:ext cx="1806848" cy="24091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30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Přepravní vozíky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="" xmlns:p14="http://schemas.microsoft.com/office/powerpoint/2010/main" val="5531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7" y="1571612"/>
            <a:ext cx="5357851" cy="3573161"/>
          </a:xfrm>
        </p:spPr>
      </p:pic>
      <p:sp>
        <p:nvSpPr>
          <p:cNvPr id="8" name="Obdélník 7"/>
          <p:cNvSpPr/>
          <p:nvPr/>
        </p:nvSpPr>
        <p:spPr>
          <a:xfrm>
            <a:off x="611560" y="518489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white"/>
                </a:solidFill>
                <a:ea typeface="+mj-ea"/>
                <a:cs typeface="+mj-cs"/>
              </a:rPr>
              <a:t>Knihovna na zámku Hluboká je součástí </a:t>
            </a:r>
            <a:r>
              <a:rPr lang="cs-CZ" sz="2000" dirty="0">
                <a:solidFill>
                  <a:prstClr val="white"/>
                </a:solidFill>
                <a:ea typeface="+mj-ea"/>
                <a:cs typeface="+mj-cs"/>
              </a:rPr>
              <a:t>hlavní reprezentační prohlídkové trasy, navštíví ji denně několik stovek návštěvníků- knihy uloženy v původních historických regálech</a:t>
            </a:r>
            <a:endParaRPr lang="cs-CZ" dirty="0"/>
          </a:p>
        </p:txBody>
      </p:sp>
      <p:pic>
        <p:nvPicPr>
          <p:cNvPr id="1026" name="Picture 2" descr="F:\Český Krumlov- knihovna\Knihovna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538" t="7506" r="943" b="7422"/>
          <a:stretch>
            <a:fillRect/>
          </a:stretch>
        </p:blipFill>
        <p:spPr bwMode="auto">
          <a:xfrm>
            <a:off x="5072066" y="4214818"/>
            <a:ext cx="3857652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611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Přepravní bedny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2817271" cy="211222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133" b="15347"/>
          <a:stretch/>
        </p:blipFill>
        <p:spPr>
          <a:xfrm>
            <a:off x="5289634" y="1556792"/>
            <a:ext cx="2837204" cy="2254632"/>
          </a:xfrm>
        </p:spPr>
      </p:pic>
      <p:pic>
        <p:nvPicPr>
          <p:cNvPr id="9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3744660"/>
            <a:ext cx="2144145" cy="2858860"/>
          </a:xfrm>
          <a:prstGeom prst="rect">
            <a:avLst/>
          </a:prstGeom>
        </p:spPr>
      </p:pic>
      <p:pic>
        <p:nvPicPr>
          <p:cNvPr id="5122" name="Picture 2" descr="C:\Documents and Settings\ourodova\Plocha\Český Krumlov- knihovna\P1270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63260"/>
            <a:ext cx="3120347" cy="2340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37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Prezentace knih</a:t>
            </a:r>
            <a:br>
              <a:rPr lang="cs-CZ" b="1" dirty="0"/>
            </a:br>
            <a:r>
              <a:rPr lang="cs-CZ" b="1" dirty="0"/>
              <a:t>Výstavy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3072341" cy="2304256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93096"/>
            <a:ext cx="3168352" cy="2376264"/>
          </a:xfrm>
        </p:spPr>
      </p:pic>
      <p:pic>
        <p:nvPicPr>
          <p:cNvPr id="4098" name="Picture 2" descr="C:\Documents and Settings\ourodova\Plocha\Český Krumlov- knihovna\P1270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96557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ourodova\Plocha\Český Krumlov- knihovna\P1270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48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cs-CZ" sz="4000" b="1" dirty="0">
                <a:solidFill>
                  <a:schemeClr val="tx1"/>
                </a:solidFill>
                <a:latin typeface="+mn-lt"/>
              </a:rPr>
              <a:t>Užívání knih, čtení, dokumentace</a:t>
            </a:r>
            <a:r>
              <a:rPr lang="cs-CZ" sz="1400" dirty="0">
                <a:solidFill>
                  <a:schemeClr val="tx1"/>
                </a:solidFill>
              </a:rPr>
              <a:t/>
            </a:r>
            <a:br>
              <a:rPr lang="cs-CZ" sz="1400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cs-CZ" dirty="0" smtClean="0"/>
              <a:t>Mnohá poškození a vznikají například při nesprávné manipulaci,  při vyjímání knih z polic nebo následkem olizování prstu za účelem otočení stránky. Povědomí o struktuře a slabých stránkách knihy by měla přimět k šetrnému zacházení a snížit míru rychlosti rozkladu knihy.</a:t>
            </a:r>
          </a:p>
          <a:p>
            <a:pPr lvl="0"/>
            <a:r>
              <a:rPr lang="cs-CZ" dirty="0" smtClean="0"/>
              <a:t>Český </a:t>
            </a:r>
            <a:r>
              <a:rPr lang="cs-CZ" dirty="0"/>
              <a:t>K</a:t>
            </a:r>
            <a:r>
              <a:rPr lang="cs-CZ" dirty="0" smtClean="0"/>
              <a:t>rumlov- dříve 1 místnost na manipulaci i studium- málo</a:t>
            </a:r>
          </a:p>
          <a:p>
            <a:pPr lvl="0"/>
            <a:r>
              <a:rPr lang="cs-CZ" dirty="0" smtClean="0"/>
              <a:t>Dnes 2 místnosti</a:t>
            </a:r>
          </a:p>
          <a:p>
            <a:pPr lvl="0"/>
            <a:r>
              <a:rPr lang="cs-CZ" dirty="0" smtClean="0"/>
              <a:t>1. manipulační pro správce</a:t>
            </a:r>
          </a:p>
          <a:p>
            <a:pPr lvl="0"/>
            <a:r>
              <a:rPr lang="cs-CZ" dirty="0" smtClean="0"/>
              <a:t>2. badatelna ( skříňka, monitoring kamerou, skener, starý se nepoužívá</a:t>
            </a:r>
          </a:p>
          <a:p>
            <a:pPr lvl="0"/>
            <a:r>
              <a:rPr lang="cs-CZ" dirty="0" smtClean="0"/>
              <a:t>Počítač s Clavius</a:t>
            </a:r>
          </a:p>
          <a:p>
            <a:pPr lvl="0"/>
            <a:r>
              <a:rPr lang="cs-CZ" dirty="0" smtClean="0"/>
              <a:t>studium </a:t>
            </a:r>
            <a:r>
              <a:rPr lang="cs-CZ" dirty="0"/>
              <a:t>ve studovně- vhodné klimatické, světelné podmínky, zákaz jídla, pití</a:t>
            </a:r>
          </a:p>
          <a:p>
            <a:pPr lvl="0"/>
            <a:r>
              <a:rPr lang="cs-CZ" dirty="0"/>
              <a:t>zachování monitoringu a bezpečnosti při studiu, případně dokumentaci knihy</a:t>
            </a:r>
          </a:p>
          <a:p>
            <a:pPr lvl="0"/>
            <a:r>
              <a:rPr lang="cs-CZ" dirty="0"/>
              <a:t>používat rukavice   </a:t>
            </a:r>
          </a:p>
          <a:p>
            <a:pPr lvl="0"/>
            <a:r>
              <a:rPr lang="cs-CZ" dirty="0"/>
              <a:t> při studiu užívat molitanové podpěry knih- viz manipulace.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2410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Užívání knih, čtení, </a:t>
            </a:r>
            <a:r>
              <a:rPr lang="cs-CZ" sz="3600" dirty="0" smtClean="0"/>
              <a:t>dokumentace</a:t>
            </a:r>
            <a:endParaRPr lang="cs-CZ" sz="3600" dirty="0"/>
          </a:p>
        </p:txBody>
      </p:sp>
      <p:pic>
        <p:nvPicPr>
          <p:cNvPr id="19" name="Zástupný symbol pro obsah 1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2000240"/>
            <a:ext cx="4715605" cy="3536704"/>
          </a:xfrm>
        </p:spPr>
      </p:pic>
      <p:pic>
        <p:nvPicPr>
          <p:cNvPr id="23" name="Zástupný symbol pro obsah 2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3" y="1484784"/>
            <a:ext cx="3163792" cy="2372844"/>
          </a:xfrm>
        </p:spPr>
      </p:pic>
      <p:pic>
        <p:nvPicPr>
          <p:cNvPr id="24" name="Zástupný symbol pro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43380"/>
            <a:ext cx="3210017" cy="2406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35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Skenování</a:t>
            </a:r>
            <a:endParaRPr lang="cs-CZ" dirty="0"/>
          </a:p>
        </p:txBody>
      </p:sp>
      <p:pic>
        <p:nvPicPr>
          <p:cNvPr id="12290" name="Picture 2" descr="F:\Český Krumlov- knihovna\P12706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2238960" cy="2985280"/>
          </a:xfrm>
          <a:prstGeom prst="rect">
            <a:avLst/>
          </a:prstGeom>
          <a:noFill/>
        </p:spPr>
      </p:pic>
      <p:pic>
        <p:nvPicPr>
          <p:cNvPr id="10" name="Picture 3" descr="F:\Český Krumlov- knihovna\P1270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5072074"/>
            <a:ext cx="2071702" cy="1553777"/>
          </a:xfrm>
          <a:prstGeom prst="rect">
            <a:avLst/>
          </a:prstGeom>
          <a:noFill/>
        </p:spPr>
      </p:pic>
      <p:pic>
        <p:nvPicPr>
          <p:cNvPr id="12292" name="Picture 4" descr="F:\Český Krumlov- knihovna\P12706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5682" y="1600200"/>
            <a:ext cx="3729054" cy="4972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  v badatelně </a:t>
            </a:r>
            <a:endParaRPr lang="cs-CZ" dirty="0"/>
          </a:p>
        </p:txBody>
      </p:sp>
      <p:pic>
        <p:nvPicPr>
          <p:cNvPr id="5" name="Picture 2" descr="F:\Český Krumlov- knihovna\P1270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Obalené poškozené knihy</a:t>
            </a:r>
            <a:endParaRPr lang="cs-CZ" dirty="0"/>
          </a:p>
        </p:txBody>
      </p:sp>
      <p:pic>
        <p:nvPicPr>
          <p:cNvPr id="32" name="Zástupný symbol pro obsah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1428736"/>
            <a:ext cx="4610104" cy="3457578"/>
          </a:xfrm>
          <a:prstGeom prst="rect">
            <a:avLst/>
          </a:prstGeom>
        </p:spPr>
      </p:pic>
      <p:pic>
        <p:nvPicPr>
          <p:cNvPr id="16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659"/>
          <a:stretch>
            <a:fillRect/>
          </a:stretch>
        </p:blipFill>
        <p:spPr>
          <a:xfrm rot="5400000">
            <a:off x="193600" y="3092491"/>
            <a:ext cx="3657934" cy="3187943"/>
          </a:xfrm>
        </p:spPr>
      </p:pic>
    </p:spTree>
    <p:extLst>
      <p:ext uri="{BB962C8B-B14F-4D97-AF65-F5344CB8AC3E}">
        <p14:creationId xmlns="" xmlns:p14="http://schemas.microsoft.com/office/powerpoint/2010/main" val="24196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Poškození knih- restaurování ???</a:t>
            </a:r>
            <a:endParaRPr lang="cs-CZ" dirty="0"/>
          </a:p>
        </p:txBody>
      </p:sp>
      <p:pic>
        <p:nvPicPr>
          <p:cNvPr id="13314" name="Picture 2" descr="F:\Český Krumlov- knihovna\P12706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5624" y="2390280"/>
            <a:ext cx="4371201" cy="3278401"/>
          </a:xfrm>
          <a:prstGeom prst="rect">
            <a:avLst/>
          </a:prstGeom>
          <a:noFill/>
        </p:spPr>
      </p:pic>
      <p:pic>
        <p:nvPicPr>
          <p:cNvPr id="10" name="Picture 3" descr="F:\Český Krumlov- knihovna\P1270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29066"/>
            <a:ext cx="3500462" cy="2625347"/>
          </a:xfrm>
          <a:prstGeom prst="rect">
            <a:avLst/>
          </a:prstGeom>
          <a:noFill/>
        </p:spPr>
      </p:pic>
      <p:pic>
        <p:nvPicPr>
          <p:cNvPr id="13317" name="Picture 5" descr="F:\Český Krumlov- knihovna\P12706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357298"/>
            <a:ext cx="3214710" cy="2411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Zachování pořádku-záložky </a:t>
            </a:r>
            <a:r>
              <a:rPr lang="cs-CZ" dirty="0" smtClean="0"/>
              <a:t>chybějících knih</a:t>
            </a:r>
            <a:endParaRPr lang="cs-CZ" dirty="0"/>
          </a:p>
        </p:txBody>
      </p:sp>
      <p:pic>
        <p:nvPicPr>
          <p:cNvPr id="6" name="Zástupný symbol pro obsah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50265"/>
            <a:ext cx="4035829" cy="3025833"/>
          </a:xfrm>
          <a:prstGeom prst="rect">
            <a:avLst/>
          </a:prstGeom>
        </p:spPr>
      </p:pic>
      <p:pic>
        <p:nvPicPr>
          <p:cNvPr id="11267" name="Picture 3" descr="F:\Český Krumlov- knihovna\P12209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576064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/>
              <a:t/>
            </a:r>
            <a:br>
              <a:rPr lang="cs-CZ" dirty="0"/>
            </a:br>
            <a:r>
              <a:rPr lang="x-none" sz="2700" b="1" smtClean="0"/>
              <a:t>Bezpečnost historických kn</a:t>
            </a:r>
            <a:r>
              <a:rPr lang="x-none" sz="2200" b="1" smtClean="0"/>
              <a:t>i</a:t>
            </a:r>
            <a:r>
              <a:rPr lang="x-none" sz="2700" b="1" smtClean="0"/>
              <a:t>hoven a knihovních fondů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550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900" dirty="0"/>
              <a:t>	</a:t>
            </a:r>
            <a:r>
              <a:rPr lang="cs-CZ" sz="2900" dirty="0" smtClean="0"/>
              <a:t>Je </a:t>
            </a:r>
            <a:r>
              <a:rPr lang="cs-CZ" sz="2900" dirty="0"/>
              <a:t>nutné volit mechanické a elektronické formy zabezpečení, které však nebudou v historické interiérové instalaci rušit a budou akceptovat historickou podobu interiéru (ať už plně autentickém, nebo v rekonstruované instalaci) jako specifické formy uložení a prezentace mobiliáře (EPS, EZS, mechanické zábrany, osobní dozor). </a:t>
            </a:r>
          </a:p>
          <a:p>
            <a:pPr lvl="0"/>
            <a:r>
              <a:rPr lang="cs-CZ" sz="2900" dirty="0"/>
              <a:t>EPS, EZS, mechanické zábrany, osobní dozor. Systém strážní a dozorčí služby. EPS: elektronický protipožární systém. Čidla detekující požár reagují na teplotu, částice ve vzduchu (dým), </a:t>
            </a:r>
            <a:r>
              <a:rPr lang="cs-CZ" sz="2900" dirty="0" err="1"/>
              <a:t>infrapaprsek</a:t>
            </a:r>
            <a:r>
              <a:rPr lang="cs-CZ" sz="2900" dirty="0"/>
              <a:t>. EZS: elektronický zabezpečovací systém. Tvoří jej kamerový systém a čidla detekující pohyb, tříštění skla, změna váhy, tlaková, vibrace. Může být zapojena i infrazávora. Mechanické zábrany představují ploty, mříže, zámky, bezpečnostní dveře, bezpečnostní skla, bezpečnostní vitríny i trezorové místnosti.</a:t>
            </a:r>
          </a:p>
          <a:p>
            <a:pPr lvl="0"/>
            <a:r>
              <a:rPr lang="cs-CZ" sz="2900" dirty="0" smtClean="0"/>
              <a:t>Zvláštní </a:t>
            </a:r>
            <a:r>
              <a:rPr lang="cs-CZ" sz="2900" dirty="0"/>
              <a:t>pozornost by měla být věnována požární bezpečnosti a zabezpečení proti poškození vodou (přívalové deště, povodně, okna). </a:t>
            </a:r>
          </a:p>
          <a:p>
            <a:pPr lvl="0"/>
            <a:r>
              <a:rPr lang="cs-CZ" sz="2900" dirty="0"/>
              <a:t>Pohyb návštěvníků na prohlídkových trasách je většinou vymezen šňůrami. Prostor po pohyb návštěvníků by měl být dostatečně široký, aby i fyzicky hendikepovaní se zde mohli pohybovat bez nebezpečí poškození exponátů.</a:t>
            </a:r>
          </a:p>
          <a:p>
            <a:pPr lvl="0"/>
            <a:r>
              <a:rPr lang="cs-CZ" sz="2900" dirty="0"/>
              <a:t>Mechanicky je možné zabezpečit knihy pomocí provázání vlascem případně zábranou z plexiskla. Navázání vlascem může zanechat na knize neodstranitelné linky, je bezpečnější v hranách nebo pod celý vlasec vložit proužek folie </a:t>
            </a:r>
            <a:r>
              <a:rPr lang="cs-CZ" sz="2900" dirty="0" err="1"/>
              <a:t>Melinex</a:t>
            </a:r>
            <a:r>
              <a:rPr lang="cs-CZ" sz="2900" dirty="0"/>
              <a:t>/</a:t>
            </a:r>
            <a:r>
              <a:rPr lang="cs-CZ" sz="2900" dirty="0" err="1"/>
              <a:t>Mylar</a:t>
            </a:r>
            <a:r>
              <a:rPr lang="cs-CZ" sz="2900" dirty="0"/>
              <a:t>, který tlak vlasce roznese.</a:t>
            </a:r>
          </a:p>
          <a:p>
            <a:pPr lvl="0"/>
            <a:r>
              <a:rPr lang="cs-CZ" sz="2900" dirty="0"/>
              <a:t>Znemožnit návštěvníkovi dotýkat se mobiliáře v prohlídkové instalaci obecně. Dvojnásob to platí o památkách z papíru. Mělo by být zamezeno tomu, aby se při zvýšeném provozu návštěvníci knihovny a „ knih“ mohli dotýkat, případně doslova otírat svými zády. </a:t>
            </a:r>
          </a:p>
          <a:p>
            <a:pPr lvl="0"/>
            <a:r>
              <a:rPr lang="cs-CZ" sz="2900" dirty="0"/>
              <a:t>pletivo, plexisklo, kovové mřížky, dřevěné mřížky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2869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/>
              <a:t>Tzv. příruční </a:t>
            </a:r>
            <a:r>
              <a:rPr lang="cs-CZ" sz="2800" dirty="0" smtClean="0"/>
              <a:t>knihovna</a:t>
            </a:r>
            <a:r>
              <a:rPr lang="cs-CZ" sz="2800" dirty="0" smtClean="0">
                <a:solidFill>
                  <a:prstClr val="white"/>
                </a:solidFill>
              </a:rPr>
              <a:t> na zámku Hluboká </a:t>
            </a:r>
            <a:r>
              <a:rPr lang="cs-CZ" sz="2800" dirty="0" smtClean="0"/>
              <a:t>- vznikla v nedávné době jako sklad poškozených knih, ročníků časopisů atd. – knihy a časopisy uloženy v původních dřevěných policích a skříních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857364"/>
            <a:ext cx="3394472" cy="4525963"/>
          </a:xfrm>
        </p:spPr>
      </p:pic>
    </p:spTree>
    <p:extLst>
      <p:ext uri="{BB962C8B-B14F-4D97-AF65-F5344CB8AC3E}">
        <p14:creationId xmlns="" xmlns:p14="http://schemas.microsoft.com/office/powerpoint/2010/main" val="4078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Zabezpečení- </a:t>
            </a:r>
            <a:r>
              <a:rPr lang="cs-CZ" b="1" dirty="0" err="1" smtClean="0"/>
              <a:t>plexi</a:t>
            </a:r>
            <a:r>
              <a:rPr lang="cs-CZ" b="1" dirty="0" smtClean="0"/>
              <a:t>- Hluboká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376" y="2012146"/>
            <a:ext cx="5238786" cy="392909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1571612"/>
            <a:ext cx="3181344" cy="2386008"/>
          </a:xfrm>
        </p:spPr>
      </p:pic>
      <p:pic>
        <p:nvPicPr>
          <p:cNvPr id="2050" name="Picture 2" descr="F:\Český Krumlov- knihovna\bez názvu-5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500570"/>
            <a:ext cx="2112478" cy="2071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55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Zabezpečení- Český </a:t>
            </a:r>
            <a:r>
              <a:rPr lang="cs-CZ" b="1" dirty="0"/>
              <a:t>K</a:t>
            </a:r>
            <a:r>
              <a:rPr lang="cs-CZ" b="1" dirty="0" smtClean="0"/>
              <a:t>rumlov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718508" cy="4958011"/>
          </a:xfrm>
        </p:spPr>
      </p:pic>
      <p:pic>
        <p:nvPicPr>
          <p:cNvPr id="12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927" y="4832328"/>
            <a:ext cx="2009609" cy="1507207"/>
          </a:xfrm>
          <a:prstGeom prst="rect">
            <a:avLst/>
          </a:prstGeom>
        </p:spPr>
      </p:pic>
      <p:pic>
        <p:nvPicPr>
          <p:cNvPr id="15" name="Zástupný symbol pro obsah 1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23" y="1556792"/>
            <a:ext cx="3744416" cy="2808312"/>
          </a:xfrm>
        </p:spPr>
      </p:pic>
    </p:spTree>
    <p:extLst>
      <p:ext uri="{BB962C8B-B14F-4D97-AF65-F5344CB8AC3E}">
        <p14:creationId xmlns="" xmlns:p14="http://schemas.microsoft.com/office/powerpoint/2010/main" val="127496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Zabezpečení – Český Krumlov</a:t>
            </a:r>
            <a:endParaRPr lang="cs-CZ" dirty="0"/>
          </a:p>
        </p:txBody>
      </p:sp>
      <p:pic>
        <p:nvPicPr>
          <p:cNvPr id="10242" name="Picture 2" descr="F:\Český Krumlov- knihovna\P12706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1428736"/>
            <a:ext cx="4038600" cy="3028950"/>
          </a:xfrm>
          <a:prstGeom prst="rect">
            <a:avLst/>
          </a:prstGeom>
          <a:noFill/>
        </p:spPr>
      </p:pic>
      <p:pic>
        <p:nvPicPr>
          <p:cNvPr id="14" name="Zástupný symbol pro obsah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4477462"/>
            <a:ext cx="1785950" cy="2380538"/>
          </a:xfrm>
          <a:prstGeom prst="rect">
            <a:avLst/>
          </a:prstGeom>
        </p:spPr>
      </p:pic>
      <p:pic>
        <p:nvPicPr>
          <p:cNvPr id="10245" name="Picture 5" descr="F:\Český Krumlov- knihovna\P12707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3576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Knihovna – zámek Hluboká</a:t>
            </a:r>
            <a:endParaRPr lang="cs-CZ" dirty="0"/>
          </a:p>
        </p:txBody>
      </p:sp>
      <p:pic>
        <p:nvPicPr>
          <p:cNvPr id="2050" name="Picture 2" descr="F:\Český Krumlov- knihovna\knihovna v zimním období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8725" y="1600200"/>
            <a:ext cx="678655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Vám za pozornost !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Úvod – jaká by měla být a jaká je péče 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> metodika &amp;realita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Kdo se o knihovny stará:</a:t>
            </a:r>
          </a:p>
          <a:p>
            <a:r>
              <a:rPr lang="cs-CZ" sz="2400" dirty="0" smtClean="0"/>
              <a:t>Knihovna na Hluboká- 1 osoba- kurátorka </a:t>
            </a:r>
            <a:r>
              <a:rPr lang="cs-CZ" sz="2400" dirty="0" smtClean="0"/>
              <a:t>- </a:t>
            </a:r>
            <a:r>
              <a:rPr lang="cs-CZ" sz="2400" dirty="0" smtClean="0"/>
              <a:t>správkyně depozitářů – pečuje o knihovnu ke své základní práci, vyřizování dokladů- </a:t>
            </a:r>
            <a:r>
              <a:rPr lang="cs-CZ" sz="2400" dirty="0" smtClean="0"/>
              <a:t>výpůjčky</a:t>
            </a:r>
            <a:r>
              <a:rPr lang="cs-CZ" sz="2400" dirty="0" smtClean="0"/>
              <a:t>….</a:t>
            </a:r>
            <a:endParaRPr lang="cs-CZ" sz="2400" dirty="0" smtClean="0"/>
          </a:p>
          <a:p>
            <a:r>
              <a:rPr lang="cs-CZ" sz="2400" dirty="0"/>
              <a:t>Knihovna </a:t>
            </a:r>
            <a:r>
              <a:rPr lang="cs-CZ" sz="2400" dirty="0" smtClean="0"/>
              <a:t>v Českém Krumlově 1 osoba- kurátorka </a:t>
            </a:r>
            <a:r>
              <a:rPr lang="cs-CZ" sz="2400" dirty="0" smtClean="0"/>
              <a:t>- </a:t>
            </a:r>
            <a:r>
              <a:rPr lang="cs-CZ" sz="2400" dirty="0" smtClean="0"/>
              <a:t>správkyně </a:t>
            </a:r>
            <a:r>
              <a:rPr lang="cs-CZ" sz="2400" dirty="0"/>
              <a:t>depozitářů </a:t>
            </a:r>
            <a:r>
              <a:rPr lang="cs-CZ" sz="2400" dirty="0" smtClean="0"/>
              <a:t>)</a:t>
            </a:r>
            <a:r>
              <a:rPr lang="cs-CZ" sz="2400" dirty="0"/>
              <a:t> pečuje o knihovnu ke své základní práci, vyřizování dokladů- </a:t>
            </a:r>
            <a:r>
              <a:rPr lang="cs-CZ" sz="2400" dirty="0" smtClean="0"/>
              <a:t>výpůjčky</a:t>
            </a:r>
            <a:r>
              <a:rPr lang="cs-CZ" sz="2400" dirty="0" smtClean="0"/>
              <a:t>…..</a:t>
            </a:r>
            <a:endParaRPr lang="cs-CZ" sz="2400" dirty="0" smtClean="0"/>
          </a:p>
          <a:p>
            <a:r>
              <a:rPr lang="cs-CZ" sz="2400" dirty="0" smtClean="0"/>
              <a:t>Inventura 1x za deset </a:t>
            </a:r>
            <a:r>
              <a:rPr lang="cs-CZ" sz="2400" dirty="0" smtClean="0"/>
              <a:t>let</a:t>
            </a:r>
          </a:p>
          <a:p>
            <a:r>
              <a:rPr lang="cs-CZ" sz="2400" dirty="0" smtClean="0"/>
              <a:t>Nejdůležitější – zachování pořádku v lokaci  a v evidenci – papírové </a:t>
            </a:r>
            <a:r>
              <a:rPr lang="cs-CZ" sz="2400" dirty="0" smtClean="0"/>
              <a:t>inventáře</a:t>
            </a:r>
            <a:r>
              <a:rPr lang="cs-CZ" sz="2400" dirty="0" smtClean="0"/>
              <a:t>, evidence v </a:t>
            </a:r>
            <a:r>
              <a:rPr lang="cs-CZ" sz="2400" dirty="0" err="1" smtClean="0"/>
              <a:t>excelu</a:t>
            </a:r>
            <a:r>
              <a:rPr lang="cs-CZ" sz="2400" dirty="0" smtClean="0"/>
              <a:t>, </a:t>
            </a:r>
            <a:r>
              <a:rPr lang="cs-CZ" sz="2400" dirty="0" err="1" smtClean="0"/>
              <a:t>Clavius</a:t>
            </a:r>
            <a:r>
              <a:rPr lang="cs-CZ" sz="2400" dirty="0" smtClean="0"/>
              <a:t> a lokační systém ( pořádek)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01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cs-CZ" sz="4000" dirty="0" smtClean="0">
                <a:solidFill>
                  <a:schemeClr val="tx1"/>
                </a:solidFill>
                <a:latin typeface="+mn-lt"/>
              </a:rPr>
              <a:t>Měření RV/T</a:t>
            </a:r>
            <a:endParaRPr 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V zámecké knihovně v Českém </a:t>
            </a:r>
            <a:r>
              <a:rPr lang="cs-CZ" dirty="0"/>
              <a:t>K</a:t>
            </a:r>
            <a:r>
              <a:rPr lang="cs-CZ" dirty="0" smtClean="0"/>
              <a:t>rumlově i na Hluboké je instalován  </a:t>
            </a:r>
            <a:r>
              <a:rPr lang="cs-CZ" b="1" dirty="0" smtClean="0"/>
              <a:t>telemetrický systém</a:t>
            </a:r>
            <a:r>
              <a:rPr lang="cs-CZ" b="1" dirty="0"/>
              <a:t>,</a:t>
            </a:r>
            <a:r>
              <a:rPr lang="cs-CZ" dirty="0"/>
              <a:t> </a:t>
            </a:r>
            <a:r>
              <a:rPr lang="cs-CZ" dirty="0" smtClean="0"/>
              <a:t>tzv. </a:t>
            </a:r>
            <a:r>
              <a:rPr lang="cs-CZ" b="1" dirty="0" err="1" smtClean="0"/>
              <a:t>Hanwell</a:t>
            </a:r>
            <a:r>
              <a:rPr lang="cs-CZ" b="1" dirty="0" smtClean="0"/>
              <a:t> </a:t>
            </a:r>
          </a:p>
          <a:p>
            <a:r>
              <a:rPr lang="cs-CZ" b="1" dirty="0" smtClean="0"/>
              <a:t>Elektronická čidla jsou stabilně instalovaná v místnostech spojená s řídícím počítačem-obvykle jako součást centrálního systému klimatizace</a:t>
            </a:r>
          </a:p>
          <a:p>
            <a:r>
              <a:rPr lang="cs-CZ" b="1" dirty="0" smtClean="0"/>
              <a:t>Na PS lze pomocí instalovaného přijímače přenášet hodnoty v dosahu cca 300 m bez jakýchkoliv kabelů a instalací</a:t>
            </a:r>
            <a:endParaRPr lang="cs-CZ" dirty="0"/>
          </a:p>
          <a:p>
            <a:r>
              <a:rPr lang="cs-CZ" dirty="0"/>
              <a:t>Systém pracuje v reálném čase a dává informace nejen o aktuální stavu měřených parametrů teploty, relativní vlhkosti UV záření a intenzity osvětlení ale také </a:t>
            </a:r>
            <a:r>
              <a:rPr lang="cs-CZ" b="1" dirty="0"/>
              <a:t>informuje uživatele prostřednictvím alarmů na překročení nastavených limitních hodnot.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Měřené </a:t>
            </a:r>
            <a:r>
              <a:rPr lang="cs-CZ" dirty="0"/>
              <a:t>hodnoty jsou v pravidelných intervalech archivovány tak, aby uživatel měl možnost zhodnotit stav mikroklimatu za delší časové období.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2021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cs-CZ" sz="4000" b="1" dirty="0" smtClean="0">
                <a:solidFill>
                  <a:schemeClr val="tx1"/>
                </a:solidFill>
                <a:latin typeface="+mn-lt"/>
              </a:rPr>
              <a:t>Možnost regulace RV /T</a:t>
            </a:r>
            <a:r>
              <a:rPr lang="cs-CZ" sz="1400" dirty="0"/>
              <a:t/>
            </a:r>
            <a:br>
              <a:rPr lang="cs-CZ" sz="14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SZ Hluboká a SHZ Č</a:t>
            </a:r>
            <a:r>
              <a:rPr lang="cs-CZ" dirty="0"/>
              <a:t>. </a:t>
            </a:r>
            <a:r>
              <a:rPr lang="cs-CZ" dirty="0" smtClean="0"/>
              <a:t>Krumlov- zámecké knihovny</a:t>
            </a:r>
            <a:endParaRPr lang="cs-CZ" dirty="0"/>
          </a:p>
          <a:p>
            <a:r>
              <a:rPr lang="cs-CZ" dirty="0" smtClean="0"/>
              <a:t>řízené vytápění </a:t>
            </a:r>
            <a:r>
              <a:rPr lang="cs-CZ" dirty="0" smtClean="0">
                <a:solidFill>
                  <a:srgbClr val="FF0000"/>
                </a:solidFill>
              </a:rPr>
              <a:t>ne</a:t>
            </a:r>
            <a:r>
              <a:rPr lang="cs-CZ" dirty="0" smtClean="0"/>
              <a:t> </a:t>
            </a:r>
          </a:p>
          <a:p>
            <a:r>
              <a:rPr lang="cs-CZ" dirty="0" smtClean="0"/>
              <a:t>Řízené větrání </a:t>
            </a:r>
            <a:r>
              <a:rPr lang="cs-CZ" dirty="0" smtClean="0">
                <a:solidFill>
                  <a:srgbClr val="FF0000"/>
                </a:solidFill>
              </a:rPr>
              <a:t>ano </a:t>
            </a:r>
          </a:p>
          <a:p>
            <a:r>
              <a:rPr lang="cs-CZ" dirty="0" smtClean="0"/>
              <a:t>Odvlhčovací přístroje </a:t>
            </a:r>
            <a:r>
              <a:rPr lang="cs-CZ" dirty="0" smtClean="0">
                <a:solidFill>
                  <a:srgbClr val="FF0000"/>
                </a:solidFill>
              </a:rPr>
              <a:t>ano</a:t>
            </a:r>
          </a:p>
          <a:p>
            <a:r>
              <a:rPr lang="cs-CZ" dirty="0" smtClean="0"/>
              <a:t>Zvlhčovací přístroje </a:t>
            </a:r>
            <a:r>
              <a:rPr lang="cs-CZ" dirty="0" smtClean="0">
                <a:solidFill>
                  <a:srgbClr val="FF0000"/>
                </a:solidFill>
              </a:rPr>
              <a:t>ano</a:t>
            </a:r>
          </a:p>
          <a:p>
            <a:r>
              <a:rPr lang="cs-CZ" dirty="0" smtClean="0"/>
              <a:t>Stabilní vzduchotechnická zařízení </a:t>
            </a:r>
            <a:r>
              <a:rPr lang="cs-CZ" dirty="0" smtClean="0">
                <a:solidFill>
                  <a:srgbClr val="FF0000"/>
                </a:solidFill>
              </a:rPr>
              <a:t>ne</a:t>
            </a:r>
          </a:p>
          <a:p>
            <a:r>
              <a:rPr lang="cs-CZ" dirty="0" smtClean="0"/>
              <a:t>Klimatizační jednotky </a:t>
            </a:r>
            <a:r>
              <a:rPr lang="cs-CZ" dirty="0" smtClean="0">
                <a:solidFill>
                  <a:srgbClr val="FF0000"/>
                </a:solidFill>
              </a:rPr>
              <a:t>ne</a:t>
            </a:r>
            <a:r>
              <a:rPr lang="cs-CZ" dirty="0" smtClean="0"/>
              <a:t> </a:t>
            </a:r>
          </a:p>
          <a:p>
            <a:r>
              <a:rPr lang="cs-CZ" dirty="0" smtClean="0"/>
              <a:t>Užití látek modifikujících RV ( silikagel, molekulární síta ) </a:t>
            </a:r>
            <a:r>
              <a:rPr lang="cs-CZ" dirty="0" smtClean="0">
                <a:solidFill>
                  <a:srgbClr val="FF0000"/>
                </a:solidFill>
              </a:rPr>
              <a:t>ne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40886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Jiné možnosti Regulace RV/T- </a:t>
            </a:r>
            <a:r>
              <a:rPr lang="cs-CZ" dirty="0" smtClean="0">
                <a:solidFill>
                  <a:srgbClr val="FF0000"/>
                </a:solidFill>
              </a:rPr>
              <a:t>pasivní regulační prvky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Zámecké interiéry- pomalu se ohřívají, pomalu chladnou ( Hluboká- severní strana nádvoří- vyšší vlhkost- ve skříňkách byla objevena v minulosti plíseň, knihy byly vystěhovány) </a:t>
            </a:r>
          </a:p>
          <a:p>
            <a:r>
              <a:rPr lang="cs-CZ" dirty="0" smtClean="0"/>
              <a:t>Sedlová střecha</a:t>
            </a:r>
          </a:p>
          <a:p>
            <a:r>
              <a:rPr lang="cs-CZ" dirty="0" smtClean="0"/>
              <a:t>Krytá okna</a:t>
            </a:r>
          </a:p>
          <a:p>
            <a:r>
              <a:rPr lang="cs-CZ" dirty="0" smtClean="0"/>
              <a:t>Omezení množství lidí v místnosti(!!!) nemá na Hluboké vliv na zvyšování se RV</a:t>
            </a:r>
          </a:p>
          <a:p>
            <a:r>
              <a:rPr lang="cs-CZ" dirty="0" smtClean="0"/>
              <a:t>Snížení teploty během zimních měsíců ( nevytápí se) </a:t>
            </a:r>
          </a:p>
          <a:p>
            <a:r>
              <a:rPr lang="cs-CZ" dirty="0" smtClean="0"/>
              <a:t>Ukládání v policích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9168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Telemetrický </a:t>
            </a:r>
            <a:r>
              <a:rPr lang="cs-CZ" b="1" dirty="0"/>
              <a:t>systém,</a:t>
            </a:r>
            <a:r>
              <a:rPr lang="cs-CZ" dirty="0"/>
              <a:t> tzv. </a:t>
            </a:r>
            <a:r>
              <a:rPr lang="cs-CZ" b="1" dirty="0" err="1"/>
              <a:t>Hanwell</a:t>
            </a:r>
            <a:r>
              <a:rPr lang="cs-CZ" b="1" dirty="0"/>
              <a:t> </a:t>
            </a:r>
            <a:br>
              <a:rPr lang="cs-CZ" b="1" dirty="0"/>
            </a:br>
            <a:endParaRPr lang="cs-CZ" dirty="0"/>
          </a:p>
        </p:txBody>
      </p:sp>
      <p:pic>
        <p:nvPicPr>
          <p:cNvPr id="8" name="Picture 2" descr="http://www.trinstruments.cz/data/imgs/03677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1462"/>
            <a:ext cx="4038600" cy="2103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Český Krumlov- knihovna\P12209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9744" y="1600200"/>
            <a:ext cx="3395511" cy="4525963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785786" y="1428736"/>
            <a:ext cx="340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Telemetrický </a:t>
            </a:r>
            <a:r>
              <a:rPr lang="cs-CZ" b="1" dirty="0" smtClean="0"/>
              <a:t>systém,</a:t>
            </a:r>
            <a:r>
              <a:rPr lang="cs-CZ" dirty="0" smtClean="0"/>
              <a:t> tzv. </a:t>
            </a:r>
            <a:r>
              <a:rPr lang="cs-CZ" b="1" dirty="0" err="1" smtClean="0"/>
              <a:t>Hanwell</a:t>
            </a:r>
            <a:r>
              <a:rPr lang="cs-CZ" b="1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100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876</Words>
  <Application>Microsoft Office PowerPoint</Application>
  <PresentationFormat>Předvádění na obrazovce (4:3)</PresentationFormat>
  <Paragraphs>110</Paragraphs>
  <Slides>44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Motiv systému Office</vt:lpstr>
      <vt:lpstr>Péče o historické knihovní fondy ve správě NPÚ  </vt:lpstr>
      <vt:lpstr>Zámecká knihovna v Českém Krumlově</vt:lpstr>
      <vt:lpstr>  </vt:lpstr>
      <vt:lpstr>Tzv. příruční knihovna na zámku Hluboká - vznikla v nedávné době jako sklad poškozených knih, ročníků časopisů atd. – knihy a časopisy uloženy v původních dřevěných policích a skříních</vt:lpstr>
      <vt:lpstr>Úvod – jaká by měla být a jaká je péče   metodika &amp;realita</vt:lpstr>
      <vt:lpstr>Měření RV/T</vt:lpstr>
      <vt:lpstr>Možnost regulace RV /T </vt:lpstr>
      <vt:lpstr>Jiné možnosti Regulace RV/T- pasivní regulační prvky</vt:lpstr>
      <vt:lpstr>Telemetrický systém, tzv. Hanwell  </vt:lpstr>
      <vt:lpstr>Původní historické obaly</vt:lpstr>
      <vt:lpstr>Původní uložení grafických listů </vt:lpstr>
      <vt:lpstr>Původní kartotéka</vt:lpstr>
      <vt:lpstr>Biologičtí   škůdci </vt:lpstr>
      <vt:lpstr>Světlo </vt:lpstr>
      <vt:lpstr>Ochrana proti světlu- Hluboká </vt:lpstr>
      <vt:lpstr>Zastínění, zatemnění</vt:lpstr>
      <vt:lpstr>Pevné částice v atmosféře- (prach, saze), vzdušné polutanty </vt:lpstr>
      <vt:lpstr>Původní ochrana proti prachu-  „ firháňky“</vt:lpstr>
      <vt:lpstr>Hmyz  </vt:lpstr>
      <vt:lpstr>Sítě proti hmyzu</vt:lpstr>
      <vt:lpstr>Hlodavci, ptáci atd.  </vt:lpstr>
      <vt:lpstr>Cirkulace vzduchu za knihami v knihovních regálech- opatření proti plísni</vt:lpstr>
      <vt:lpstr>Manipulace</vt:lpstr>
      <vt:lpstr>Rukavice</vt:lpstr>
      <vt:lpstr>Vyjímání knihy z police </vt:lpstr>
      <vt:lpstr>Knihy poškozené při manipulaci</vt:lpstr>
      <vt:lpstr>Manipulace s knihami Dřevěné schůdky</vt:lpstr>
      <vt:lpstr>Balení</vt:lpstr>
      <vt:lpstr>Přepravní vozíky</vt:lpstr>
      <vt:lpstr>Přepravní bedny </vt:lpstr>
      <vt:lpstr>Prezentace knih Výstavy</vt:lpstr>
      <vt:lpstr>Užívání knih, čtení, dokumentace </vt:lpstr>
      <vt:lpstr>Užívání knih, čtení, dokumentace</vt:lpstr>
      <vt:lpstr>Skenování</vt:lpstr>
      <vt:lpstr>Bezpečnost  v badatelně </vt:lpstr>
      <vt:lpstr>Obalené poškozené knihy</vt:lpstr>
      <vt:lpstr>Poškození knih- restaurování ???</vt:lpstr>
      <vt:lpstr>Zachování pořádku-záložky chybějících knih</vt:lpstr>
      <vt:lpstr> Bezpečnost historických knihoven a knihovních fondů</vt:lpstr>
      <vt:lpstr>Zabezpečení- plexi- Hluboká</vt:lpstr>
      <vt:lpstr>Zabezpečení- Český Krumlov</vt:lpstr>
      <vt:lpstr>Zabezpečení – Český Krumlov</vt:lpstr>
      <vt:lpstr>Knihovna – zámek Hluboká</vt:lpstr>
      <vt:lpstr>Děkuji Vám za pozornost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Péče o historické knihovní fondy ve správě NPÚ</dc:title>
  <dc:creator>ourodova</dc:creator>
  <cp:lastModifiedBy>Ourodova</cp:lastModifiedBy>
  <cp:revision>56</cp:revision>
  <cp:lastPrinted>2016-05-24T10:47:48Z</cp:lastPrinted>
  <dcterms:created xsi:type="dcterms:W3CDTF">2016-05-24T08:59:39Z</dcterms:created>
  <dcterms:modified xsi:type="dcterms:W3CDTF">2016-06-01T06:19:39Z</dcterms:modified>
</cp:coreProperties>
</file>